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56" r:id="rId2"/>
    <p:sldId id="465" r:id="rId3"/>
    <p:sldId id="428" r:id="rId4"/>
    <p:sldId id="462" r:id="rId5"/>
    <p:sldId id="463" r:id="rId6"/>
    <p:sldId id="464" r:id="rId7"/>
    <p:sldId id="466" r:id="rId8"/>
    <p:sldId id="467" r:id="rId9"/>
    <p:sldId id="468" r:id="rId10"/>
    <p:sldId id="470" r:id="rId11"/>
    <p:sldId id="469" r:id="rId12"/>
    <p:sldId id="471" r:id="rId13"/>
    <p:sldId id="461" r:id="rId14"/>
  </p:sldIdLst>
  <p:sldSz cx="9144000" cy="6858000" type="screen4x3"/>
  <p:notesSz cx="6858000" cy="9083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42A4"/>
    <a:srgbClr val="340C7D"/>
    <a:srgbClr val="340C9C"/>
    <a:srgbClr val="310B8F"/>
    <a:srgbClr val="1C0590"/>
    <a:srgbClr val="1C05A3"/>
    <a:srgbClr val="1D05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0647" autoAdjust="0"/>
  </p:normalViewPr>
  <p:slideViewPr>
    <p:cSldViewPr>
      <p:cViewPr varScale="1">
        <p:scale>
          <a:sx n="99" d="100"/>
          <a:sy n="99" d="100"/>
        </p:scale>
        <p:origin x="150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3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86C41-5373-4263-BF99-1BD30AAF960C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7F7B3-EE5E-49C0-8CB8-E6F39A20F9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039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7F9F8-45AC-45EC-9AA1-EF1BDA95CD8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81038"/>
            <a:ext cx="4543425" cy="34067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4746"/>
            <a:ext cx="5486400" cy="4087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70A0-ECE7-467B-A36A-0C4AACE08D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833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47E3FA6-2207-435F-AA8C-2A63D136FD4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21C2CF9-8B91-4754-9B86-D89C507936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bhVEJpLTbhO8MObeDrS-afzK2pu_hSXV/view?usp=shar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ucsd.edu/services?id=kb_article_view&amp;sysparm_article=KB0033225&amp;sys_kb_id=f7c25d3d1b31389048e9cae5604bcb5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tss.ucsd.edu/TipsandTricks/Pages/Changing-Your-AD-Password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https://d31hzlhk6di2h5.cloudfront.net/20210831/80/6c/e6/2c/9faa29151f7f2edebac23795_1036x524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rldefense.com/v3/__https:/t.e2ma.net/click/fcsoyh/7p9wgve/7p5xebb__;!!LLK065n_VXAQ!21jAfZOy5qZ0yn66MhSjofejtwbJZTiYwOYHtzTSTQdFld35_U2m0vwWndb4IpoeEX10$" TargetMode="External"/><Relationship Id="rId2" Type="http://schemas.openxmlformats.org/officeDocument/2006/relationships/hyperlink" Target="https://ucsd.zoom.us/j/858534616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cpath.ucsd.edu/training/review.html" TargetMode="External"/><Relationship Id="rId5" Type="http://schemas.openxmlformats.org/officeDocument/2006/relationships/hyperlink" Target="https://blink.ucsd.edu/finance/support/bi-financial-reporting/index.html#Office-Hours-Recordings" TargetMode="External"/><Relationship Id="rId4" Type="http://schemas.openxmlformats.org/officeDocument/2006/relationships/hyperlink" Target="https://ucsd.zoom.us/j/93680320405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7772400" cy="1829761"/>
          </a:xfrm>
        </p:spPr>
        <p:txBody>
          <a:bodyPr>
            <a:normAutofit/>
          </a:bodyPr>
          <a:lstStyle/>
          <a:p>
            <a:r>
              <a:rPr lang="en-US" dirty="0" smtClean="0"/>
              <a:t>Academic Affairs</a:t>
            </a:r>
            <a:br>
              <a:rPr lang="en-US" dirty="0" smtClean="0"/>
            </a:br>
            <a:r>
              <a:rPr lang="en-US" dirty="0" smtClean="0"/>
              <a:t>OFC and ESR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276600"/>
            <a:ext cx="8001000" cy="1905000"/>
          </a:xfrm>
        </p:spPr>
        <p:txBody>
          <a:bodyPr>
            <a:normAutofit/>
          </a:bodyPr>
          <a:lstStyle/>
          <a:p>
            <a:r>
              <a:rPr lang="en-US" dirty="0" smtClean="0"/>
              <a:t>September 21, 2021</a:t>
            </a:r>
          </a:p>
          <a:p>
            <a:endParaRPr lang="en-US" dirty="0" smtClean="0"/>
          </a:p>
          <a:p>
            <a:r>
              <a:rPr lang="en-US" dirty="0" smtClean="0"/>
              <a:t>Adam DiProfio, x22565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81823" y="3581400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endParaRPr lang="en-US" sz="4000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r"/>
            <a:endParaRPr lang="en-US" sz="4000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83004" y="4114800"/>
            <a:ext cx="1847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endParaRPr lang="en-US" dirty="0" smtClean="0"/>
          </a:p>
          <a:p>
            <a:pPr algn="r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152400"/>
            <a:ext cx="8001000" cy="921488"/>
          </a:xfrm>
          <a:prstGeom prst="rect">
            <a:avLst/>
          </a:prstGeom>
        </p:spPr>
        <p:txBody>
          <a:bodyPr vert="horz" rtlCol="0" anchor="ctr">
            <a:normAutofit fontScale="77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Finance System Reporting Committees</a:t>
            </a:r>
            <a:endParaRPr lang="en-US" dirty="0"/>
          </a:p>
        </p:txBody>
      </p:sp>
      <p:sp>
        <p:nvSpPr>
          <p:cNvPr id="5" name="object 2"/>
          <p:cNvSpPr txBox="1"/>
          <p:nvPr/>
        </p:nvSpPr>
        <p:spPr>
          <a:xfrm>
            <a:off x="304800" y="914400"/>
            <a:ext cx="8164534" cy="5071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200"/>
              </a:lnSpc>
              <a:spcBef>
                <a:spcPts val="100"/>
              </a:spcBef>
            </a:pPr>
            <a:r>
              <a:rPr sz="1500" b="1" spc="-5" dirty="0">
                <a:solidFill>
                  <a:srgbClr val="101D39"/>
                </a:solidFill>
                <a:latin typeface="Calibri"/>
                <a:cs typeface="Calibri"/>
              </a:rPr>
              <a:t>Business</a:t>
            </a:r>
            <a:r>
              <a:rPr sz="1500" b="1" spc="-4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500" b="1" spc="-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101D39"/>
                </a:solidFill>
                <a:latin typeface="Calibri"/>
                <a:cs typeface="Calibri"/>
              </a:rPr>
              <a:t>Finance</a:t>
            </a:r>
            <a:r>
              <a:rPr sz="1500" b="1" spc="-4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101D39"/>
                </a:solidFill>
                <a:latin typeface="Calibri"/>
                <a:cs typeface="Calibri"/>
              </a:rPr>
              <a:t>User</a:t>
            </a:r>
            <a:r>
              <a:rPr sz="1500" b="1" spc="-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endParaRPr sz="15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10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Central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office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department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5" dirty="0">
                <a:solidFill>
                  <a:srgbClr val="101D39"/>
                </a:solidFill>
                <a:latin typeface="Calibri"/>
                <a:cs typeface="Calibri"/>
              </a:rPr>
              <a:t>staff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that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surfaces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reviews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community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feedback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for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changes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enhancements</a:t>
            </a:r>
            <a:r>
              <a:rPr sz="1300" spc="4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5" dirty="0">
                <a:solidFill>
                  <a:srgbClr val="101D39"/>
                </a:solidFill>
                <a:latin typeface="Calibri"/>
                <a:cs typeface="Calibri"/>
              </a:rPr>
              <a:t>system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and/or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reports.</a:t>
            </a:r>
            <a:endParaRPr sz="13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08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This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started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on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15" dirty="0">
                <a:solidFill>
                  <a:srgbClr val="101D39"/>
                </a:solidFill>
                <a:latin typeface="Calibri"/>
                <a:cs typeface="Calibri"/>
              </a:rPr>
              <a:t>Feb</a:t>
            </a:r>
            <a:r>
              <a:rPr sz="1300" b="1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10,</a:t>
            </a:r>
            <a:r>
              <a:rPr sz="1300" b="1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meets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every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other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week,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date,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has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101D39"/>
                </a:solidFill>
                <a:latin typeface="Calibri"/>
                <a:cs typeface="Calibri"/>
              </a:rPr>
              <a:t>met</a:t>
            </a:r>
            <a:r>
              <a:rPr sz="1300" b="1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16</a:t>
            </a:r>
            <a:r>
              <a:rPr sz="1300" b="1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times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.</a:t>
            </a:r>
            <a:endParaRPr sz="13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09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Usual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attendance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is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between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20-26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individuals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(out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of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26).</a:t>
            </a:r>
            <a:endParaRPr sz="13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095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Chair:</a:t>
            </a:r>
            <a:r>
              <a:rPr sz="1300" u="sng" spc="-1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Irene </a:t>
            </a:r>
            <a:r>
              <a:rPr sz="1300" u="sng" spc="-2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Xavier,</a:t>
            </a: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1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SIO.</a:t>
            </a:r>
            <a:endParaRPr sz="1300" dirty="0">
              <a:latin typeface="Calibri"/>
              <a:cs typeface="Calibri"/>
            </a:endParaRPr>
          </a:p>
          <a:p>
            <a:pPr marL="12700">
              <a:lnSpc>
                <a:spcPts val="1200"/>
              </a:lnSpc>
              <a:spcBef>
                <a:spcPts val="1019"/>
              </a:spcBef>
            </a:pPr>
            <a:r>
              <a:rPr sz="1500" b="1" spc="-5" dirty="0">
                <a:solidFill>
                  <a:srgbClr val="101D39"/>
                </a:solidFill>
                <a:latin typeface="Calibri"/>
                <a:cs typeface="Calibri"/>
              </a:rPr>
              <a:t>Fund</a:t>
            </a:r>
            <a:r>
              <a:rPr sz="1500" b="1" spc="-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101D39"/>
                </a:solidFill>
                <a:latin typeface="Calibri"/>
                <a:cs typeface="Calibri"/>
              </a:rPr>
              <a:t>manager</a:t>
            </a:r>
            <a:r>
              <a:rPr sz="1500" b="1" spc="-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101D39"/>
                </a:solidFill>
                <a:latin typeface="Calibri"/>
                <a:cs typeface="Calibri"/>
              </a:rPr>
              <a:t>reporting</a:t>
            </a:r>
            <a:r>
              <a:rPr sz="1500" b="1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101D39"/>
                </a:solidFill>
                <a:latin typeface="Calibri"/>
                <a:cs typeface="Calibri"/>
              </a:rPr>
              <a:t>workgroup</a:t>
            </a:r>
            <a:endParaRPr sz="15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10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Rolls</a:t>
            </a:r>
            <a:r>
              <a:rPr sz="13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up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the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Business</a:t>
            </a:r>
            <a:r>
              <a:rPr sz="1300" spc="6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Finance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User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consisting</a:t>
            </a:r>
            <a:r>
              <a:rPr sz="1300" spc="5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mostly</a:t>
            </a:r>
            <a:r>
              <a:rPr sz="1300" spc="4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of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department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fund</a:t>
            </a:r>
            <a:r>
              <a:rPr sz="1300" spc="4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fiscal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managers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that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are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our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super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users.</a:t>
            </a:r>
            <a:endParaRPr sz="13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095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This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started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on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July</a:t>
            </a:r>
            <a:r>
              <a:rPr sz="1300" b="1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8</a:t>
            </a:r>
            <a:r>
              <a:rPr sz="1300" b="1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date,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meets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every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other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week,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has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101D39"/>
                </a:solidFill>
                <a:latin typeface="Calibri"/>
                <a:cs typeface="Calibri"/>
              </a:rPr>
              <a:t>met</a:t>
            </a:r>
            <a:r>
              <a:rPr sz="1300" b="1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8</a:t>
            </a:r>
            <a:r>
              <a:rPr sz="1300" b="1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times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.</a:t>
            </a:r>
            <a:endParaRPr sz="13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08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Usual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attendance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is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between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11-14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(out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of</a:t>
            </a:r>
            <a:r>
              <a:rPr sz="13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14)</a:t>
            </a:r>
            <a:endParaRPr sz="13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09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u="sng" spc="-1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Facilitator:</a:t>
            </a:r>
            <a:r>
              <a:rPr sz="1300" u="sng" spc="1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Beverly</a:t>
            </a:r>
            <a:r>
              <a:rPr sz="1300" u="sng" spc="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3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Baker,</a:t>
            </a:r>
            <a:r>
              <a:rPr sz="1300" u="sng" spc="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1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BFS</a:t>
            </a:r>
            <a:r>
              <a:rPr sz="1300" u="sng" spc="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Finance</a:t>
            </a:r>
            <a:r>
              <a:rPr sz="1300" u="sng" spc="2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BI</a:t>
            </a:r>
            <a:r>
              <a:rPr sz="1300" u="sng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1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team</a:t>
            </a:r>
            <a:endParaRPr sz="1300" dirty="0">
              <a:latin typeface="Calibri"/>
              <a:cs typeface="Calibri"/>
            </a:endParaRPr>
          </a:p>
          <a:p>
            <a:pPr marL="12700">
              <a:lnSpc>
                <a:spcPts val="1200"/>
              </a:lnSpc>
              <a:spcBef>
                <a:spcPts val="1035"/>
              </a:spcBef>
            </a:pPr>
            <a:r>
              <a:rPr sz="1500" b="1" spc="-10" dirty="0">
                <a:solidFill>
                  <a:srgbClr val="101D39"/>
                </a:solidFill>
                <a:latin typeface="Calibri"/>
                <a:cs typeface="Calibri"/>
              </a:rPr>
              <a:t>Faculty</a:t>
            </a:r>
            <a:r>
              <a:rPr sz="1500" b="1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101D39"/>
                </a:solidFill>
                <a:latin typeface="Calibri"/>
                <a:cs typeface="Calibri"/>
              </a:rPr>
              <a:t>reporting </a:t>
            </a:r>
            <a:r>
              <a:rPr sz="1500" b="1" spc="-10" dirty="0">
                <a:solidFill>
                  <a:srgbClr val="101D39"/>
                </a:solidFill>
                <a:latin typeface="Calibri"/>
                <a:cs typeface="Calibri"/>
              </a:rPr>
              <a:t>workgroup/focus</a:t>
            </a:r>
            <a:r>
              <a:rPr sz="1500" b="1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endParaRPr sz="15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09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Rolls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up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the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Business</a:t>
            </a:r>
            <a:r>
              <a:rPr sz="1300" spc="6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Finance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User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consisting</a:t>
            </a:r>
            <a:r>
              <a:rPr sz="1300" spc="5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mostly</a:t>
            </a:r>
            <a:r>
              <a:rPr sz="1300" spc="4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of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101D39"/>
                </a:solidFill>
                <a:latin typeface="Calibri"/>
                <a:cs typeface="Calibri"/>
              </a:rPr>
              <a:t>faculty,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nominated</a:t>
            </a:r>
            <a:r>
              <a:rPr sz="1300" spc="6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by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the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Academic</a:t>
            </a:r>
            <a:r>
              <a:rPr sz="1300" spc="4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Senate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via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solicitation</a:t>
            </a:r>
            <a:r>
              <a:rPr sz="1300" spc="5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divisional</a:t>
            </a:r>
            <a:r>
              <a:rPr sz="1300" spc="4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offices.</a:t>
            </a:r>
            <a:endParaRPr sz="13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50"/>
              </a:spcBef>
              <a:buClr>
                <a:srgbClr val="007CB9"/>
              </a:buClr>
              <a:buFont typeface="Arial"/>
              <a:buChar char="•"/>
            </a:pPr>
            <a:endParaRPr sz="1100" dirty="0">
              <a:latin typeface="Calibri"/>
              <a:cs typeface="Calibri"/>
            </a:endParaRPr>
          </a:p>
          <a:p>
            <a:pPr marL="754380" marR="5080" indent="-285115">
              <a:lnSpc>
                <a:spcPts val="1200"/>
              </a:lnSpc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This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was</a:t>
            </a:r>
            <a:r>
              <a:rPr sz="13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formed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in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15" dirty="0">
                <a:solidFill>
                  <a:srgbClr val="101D39"/>
                </a:solidFill>
                <a:latin typeface="Calibri"/>
                <a:cs typeface="Calibri"/>
              </a:rPr>
              <a:t>May</a:t>
            </a:r>
            <a:r>
              <a:rPr sz="1300" b="1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14</a:t>
            </a:r>
            <a:r>
              <a:rPr sz="1300" b="1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we’ve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engaged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this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via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email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(at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least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3</a:t>
            </a:r>
            <a:r>
              <a:rPr sz="1300" b="1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times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)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preview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enhancements</a:t>
            </a:r>
            <a:r>
              <a:rPr sz="1300" spc="4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training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material,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review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provide </a:t>
            </a:r>
            <a:r>
              <a:rPr sz="13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input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into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priority</a:t>
            </a:r>
            <a:r>
              <a:rPr sz="13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enhancements,</a:t>
            </a:r>
            <a:r>
              <a:rPr sz="1300" spc="5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engaged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this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via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zoom</a:t>
            </a:r>
            <a:r>
              <a:rPr sz="13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(at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least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twice)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demo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new</a:t>
            </a:r>
            <a:r>
              <a:rPr sz="13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functionality.</a:t>
            </a:r>
            <a:endParaRPr sz="13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10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spc="-30" dirty="0">
                <a:solidFill>
                  <a:srgbClr val="101D39"/>
                </a:solidFill>
                <a:latin typeface="Calibri"/>
                <a:cs typeface="Calibri"/>
              </a:rPr>
              <a:t>We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also</a:t>
            </a:r>
            <a:r>
              <a:rPr sz="13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surveyed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this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on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July</a:t>
            </a:r>
            <a:r>
              <a:rPr sz="1300" b="1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01D39"/>
                </a:solidFill>
                <a:latin typeface="Calibri"/>
                <a:cs typeface="Calibri"/>
              </a:rPr>
              <a:t>7</a:t>
            </a:r>
            <a:r>
              <a:rPr sz="1300" b="1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regarding</a:t>
            </a:r>
            <a:r>
              <a:rPr sz="13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the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inclusion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of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payroll</a:t>
            </a:r>
            <a:r>
              <a:rPr sz="13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distribution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details</a:t>
            </a:r>
            <a:r>
              <a:rPr sz="13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101D39"/>
                </a:solidFill>
                <a:latin typeface="Calibri"/>
                <a:cs typeface="Calibri"/>
              </a:rPr>
              <a:t>into</a:t>
            </a:r>
            <a:r>
              <a:rPr sz="13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their</a:t>
            </a:r>
            <a:r>
              <a:rPr sz="13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solidFill>
                  <a:srgbClr val="101D39"/>
                </a:solidFill>
                <a:latin typeface="Calibri"/>
                <a:cs typeface="Calibri"/>
              </a:rPr>
              <a:t>reports.</a:t>
            </a:r>
            <a:endParaRPr sz="1300" dirty="0">
              <a:latin typeface="Calibri"/>
              <a:cs typeface="Calibri"/>
            </a:endParaRPr>
          </a:p>
          <a:p>
            <a:pPr marL="754380" indent="-285115">
              <a:lnSpc>
                <a:spcPts val="1200"/>
              </a:lnSpc>
              <a:spcBef>
                <a:spcPts val="108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300" u="sng" spc="-1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Facilitator:</a:t>
            </a:r>
            <a:r>
              <a:rPr sz="1300" u="sng" spc="1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Heather</a:t>
            </a:r>
            <a:r>
              <a:rPr sz="1300" u="sng" spc="2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1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Sears,</a:t>
            </a:r>
            <a:r>
              <a:rPr sz="1300" u="sng" spc="1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Division</a:t>
            </a:r>
            <a:r>
              <a:rPr sz="1300" u="sng" spc="3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of</a:t>
            </a:r>
            <a:r>
              <a:rPr sz="1300" u="sng" spc="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1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Physical</a:t>
            </a:r>
            <a:r>
              <a:rPr sz="1300" u="sng" spc="20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101D39"/>
                </a:solidFill>
                <a:uFill>
                  <a:solidFill>
                    <a:srgbClr val="101D39"/>
                  </a:solidFill>
                </a:uFill>
                <a:latin typeface="Calibri"/>
                <a:cs typeface="Calibri"/>
              </a:rPr>
              <a:t>Sciences</a:t>
            </a:r>
            <a:endParaRPr sz="13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350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4800" y="76200"/>
            <a:ext cx="8090211" cy="921488"/>
          </a:xfrm>
          <a:prstGeom prst="rect">
            <a:avLst/>
          </a:prstGeom>
        </p:spPr>
        <p:txBody>
          <a:bodyPr vert="horz" rtlCol="0" anchor="ctr">
            <a:normAutofit fontScale="77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Faculty &amp; Fund Manager Workgroups</a:t>
            </a:r>
            <a:endParaRPr lang="en-US" dirty="0"/>
          </a:p>
        </p:txBody>
      </p:sp>
      <p:sp>
        <p:nvSpPr>
          <p:cNvPr id="9" name="object 3"/>
          <p:cNvSpPr txBox="1"/>
          <p:nvPr/>
        </p:nvSpPr>
        <p:spPr>
          <a:xfrm>
            <a:off x="275968" y="1295400"/>
            <a:ext cx="4867275" cy="4658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Art</a:t>
            </a:r>
            <a:r>
              <a:rPr sz="1600" spc="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Miller;</a:t>
            </a:r>
            <a:r>
              <a:rPr sz="16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Ocean</a:t>
            </a:r>
            <a:r>
              <a:rPr sz="16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&amp;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Atmosphere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Brad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Moore;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Bio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Section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Craig</a:t>
            </a:r>
            <a:r>
              <a:rPr sz="1600" spc="-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Callender;</a:t>
            </a:r>
            <a:r>
              <a:rPr sz="16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Philosophy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Drew</a:t>
            </a:r>
            <a:r>
              <a:rPr sz="16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Hall;</a:t>
            </a:r>
            <a:r>
              <a:rPr sz="1600" spc="-4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Bioengineering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Erik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Groessl;</a:t>
            </a:r>
            <a:r>
              <a:rPr sz="1600" spc="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School</a:t>
            </a:r>
            <a:r>
              <a:rPr sz="1600" spc="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of 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Public</a:t>
            </a:r>
            <a:r>
              <a:rPr sz="1600" spc="-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Health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Hanh-Phuc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Le;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Electrical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Computer</a:t>
            </a:r>
            <a:r>
              <a:rPr sz="16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Engineering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Jesse</a:t>
            </a:r>
            <a:r>
              <a:rPr sz="1600" spc="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464648"/>
                </a:solidFill>
                <a:latin typeface="Calibri"/>
                <a:cs typeface="Calibri"/>
              </a:rPr>
              <a:t>Jokerst;</a:t>
            </a:r>
            <a:r>
              <a:rPr sz="16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Nanoengineering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Jose</a:t>
            </a:r>
            <a:r>
              <a:rPr sz="1600" spc="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Ricardo</a:t>
            </a:r>
            <a:r>
              <a:rPr sz="16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Suarez;</a:t>
            </a:r>
            <a:r>
              <a:rPr sz="1600" spc="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School</a:t>
            </a:r>
            <a:r>
              <a:rPr sz="1600" spc="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of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Public</a:t>
            </a:r>
            <a:r>
              <a:rPr sz="16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Health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Josh</a:t>
            </a:r>
            <a:r>
              <a:rPr sz="16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Graff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Zivin;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Global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Policy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 and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Strategy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Ju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Chen;</a:t>
            </a:r>
            <a:r>
              <a:rPr sz="1600" spc="-3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Medicine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Michael</a:t>
            </a:r>
            <a:r>
              <a:rPr sz="16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Burkart;</a:t>
            </a:r>
            <a:r>
              <a:rPr sz="16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Chemistry and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Biochemistry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Nigel</a:t>
            </a:r>
            <a:r>
              <a:rPr sz="16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464648"/>
                </a:solidFill>
                <a:latin typeface="Calibri"/>
                <a:cs typeface="Calibri"/>
              </a:rPr>
              <a:t>Woolf;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Surgery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Olivier</a:t>
            </a:r>
            <a:r>
              <a:rPr sz="1600" spc="-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George;</a:t>
            </a:r>
            <a:r>
              <a:rPr sz="16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Psychiatry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Partho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 Ghosh; Chemistry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6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Biochemistry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Ravi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Ramamoorthi;</a:t>
            </a:r>
            <a:r>
              <a:rPr sz="1600" spc="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Computer</a:t>
            </a:r>
            <a:r>
              <a:rPr sz="16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Science</a:t>
            </a:r>
            <a:r>
              <a:rPr sz="1600" spc="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Engineering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Ross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Frank;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Ethnic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Studies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35" dirty="0">
                <a:solidFill>
                  <a:srgbClr val="464648"/>
                </a:solidFill>
                <a:latin typeface="Calibri"/>
                <a:cs typeface="Calibri"/>
              </a:rPr>
              <a:t>Teddy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Cruz;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Visual</a:t>
            </a:r>
            <a:r>
              <a:rPr sz="16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Arts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35" dirty="0">
                <a:solidFill>
                  <a:srgbClr val="464648"/>
                </a:solidFill>
                <a:latin typeface="Calibri"/>
                <a:cs typeface="Calibri"/>
              </a:rPr>
              <a:t>Teevrat</a:t>
            </a:r>
            <a:r>
              <a:rPr sz="1600" spc="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Garg;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Global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Policy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 and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 Strategy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5" dirty="0">
                <a:solidFill>
                  <a:srgbClr val="464648"/>
                </a:solidFill>
                <a:latin typeface="Calibri"/>
                <a:cs typeface="Calibri"/>
              </a:rPr>
              <a:t>Tom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Defanti;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Qualcomm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Institute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0" name="object 2"/>
          <p:cNvSpPr txBox="1"/>
          <p:nvPr/>
        </p:nvSpPr>
        <p:spPr>
          <a:xfrm>
            <a:off x="533400" y="996358"/>
            <a:ext cx="29648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solidFill>
                  <a:srgbClr val="464648"/>
                </a:solidFill>
                <a:latin typeface="Calibri"/>
                <a:cs typeface="Calibri"/>
              </a:rPr>
              <a:t>Faculty</a:t>
            </a:r>
            <a:r>
              <a:rPr sz="1600" b="1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600" b="1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464648"/>
                </a:solidFill>
                <a:latin typeface="Calibri"/>
                <a:cs typeface="Calibri"/>
              </a:rPr>
              <a:t>Researcher</a:t>
            </a:r>
            <a:r>
              <a:rPr sz="1600" b="1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464648"/>
                </a:solidFill>
                <a:latin typeface="Calibri"/>
                <a:cs typeface="Calibri"/>
              </a:rPr>
              <a:t>Workgroup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1" name="object 4"/>
          <p:cNvSpPr txBox="1"/>
          <p:nvPr/>
        </p:nvSpPr>
        <p:spPr>
          <a:xfrm>
            <a:off x="5282241" y="983641"/>
            <a:ext cx="31127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464648"/>
                </a:solidFill>
                <a:latin typeface="Calibri"/>
                <a:cs typeface="Calibri"/>
              </a:rPr>
              <a:t>Fiscal</a:t>
            </a:r>
            <a:r>
              <a:rPr sz="1600" b="1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600" b="1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464648"/>
                </a:solidFill>
                <a:latin typeface="Calibri"/>
                <a:cs typeface="Calibri"/>
              </a:rPr>
              <a:t>Fund</a:t>
            </a:r>
            <a:r>
              <a:rPr sz="1600" b="1" spc="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464648"/>
                </a:solidFill>
                <a:latin typeface="Calibri"/>
                <a:cs typeface="Calibri"/>
              </a:rPr>
              <a:t>Manager</a:t>
            </a:r>
            <a:r>
              <a:rPr sz="1600" b="1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464648"/>
                </a:solidFill>
                <a:latin typeface="Calibri"/>
                <a:cs typeface="Calibri"/>
              </a:rPr>
              <a:t>Workgroup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3" name="object 5"/>
          <p:cNvSpPr txBox="1"/>
          <p:nvPr/>
        </p:nvSpPr>
        <p:spPr>
          <a:xfrm>
            <a:off x="5029200" y="1371600"/>
            <a:ext cx="3985895" cy="3195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Mike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Duszynski;</a:t>
            </a:r>
            <a:r>
              <a:rPr sz="16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Medicine</a:t>
            </a:r>
            <a:endParaRPr sz="1600" dirty="0">
              <a:latin typeface="Calibri"/>
              <a:cs typeface="Calibri"/>
            </a:endParaRPr>
          </a:p>
          <a:p>
            <a:pPr marL="355600" marR="426084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Hanna Choe; 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Integrated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Oceanography </a:t>
            </a:r>
            <a:r>
              <a:rPr sz="1600" spc="-35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Division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Irene</a:t>
            </a:r>
            <a:r>
              <a:rPr sz="16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Xavier;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 Marine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Physical</a:t>
            </a:r>
            <a:r>
              <a:rPr sz="1600" spc="-4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Lab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Jay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Covell;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SOM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464648"/>
                </a:solidFill>
                <a:latin typeface="Calibri"/>
                <a:cs typeface="Calibri"/>
              </a:rPr>
              <a:t>Dean’s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office</a:t>
            </a:r>
            <a:endParaRPr sz="1600" dirty="0">
              <a:latin typeface="Calibri"/>
              <a:cs typeface="Calibri"/>
            </a:endParaRPr>
          </a:p>
          <a:p>
            <a:pPr marL="355600" marR="422275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Jennie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Morrow;</a:t>
            </a:r>
            <a:r>
              <a:rPr sz="1600" spc="5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Computer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Science</a:t>
            </a:r>
            <a:r>
              <a:rPr sz="16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and </a:t>
            </a:r>
            <a:r>
              <a:rPr sz="1600" spc="-35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Engineering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Najat Naime;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Rady's</a:t>
            </a:r>
            <a:r>
              <a:rPr sz="16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School</a:t>
            </a:r>
            <a:r>
              <a:rPr sz="1600" spc="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of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Management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Isabella</a:t>
            </a:r>
            <a:r>
              <a:rPr sz="1600" spc="-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Parkinson;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SOM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464648"/>
                </a:solidFill>
                <a:latin typeface="Calibri"/>
                <a:cs typeface="Calibri"/>
              </a:rPr>
              <a:t>Dean’s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office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Angie</a:t>
            </a:r>
            <a:r>
              <a:rPr sz="1600" spc="-4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Robles;</a:t>
            </a:r>
            <a:r>
              <a:rPr sz="16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Surgery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Albin</a:t>
            </a:r>
            <a:r>
              <a:rPr sz="1600" spc="-4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Soares;</a:t>
            </a:r>
            <a:r>
              <a:rPr sz="1600" spc="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Moores</a:t>
            </a:r>
            <a:r>
              <a:rPr sz="16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Cancer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Center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Crystal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Liu;</a:t>
            </a:r>
            <a:r>
              <a:rPr sz="16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Qualcomm</a:t>
            </a:r>
            <a:r>
              <a:rPr sz="16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Institute</a:t>
            </a:r>
            <a:endParaRPr sz="1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Heather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Sears;</a:t>
            </a:r>
            <a:r>
              <a:rPr sz="16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Chemistry</a:t>
            </a:r>
            <a:r>
              <a:rPr sz="16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6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64648"/>
                </a:solidFill>
                <a:latin typeface="Calibri"/>
                <a:cs typeface="Calibri"/>
              </a:rPr>
              <a:t>Biochemistry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231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4800" y="76200"/>
            <a:ext cx="8090211" cy="921488"/>
          </a:xfrm>
          <a:prstGeom prst="rect">
            <a:avLst/>
          </a:prstGeom>
        </p:spPr>
        <p:txBody>
          <a:bodyPr vert="horz" rtlCol="0" anchor="ctr">
            <a:normAutofit fontScale="77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Budget and Finance User Group (BFG)</a:t>
            </a:r>
            <a:endParaRPr lang="en-US" dirty="0"/>
          </a:p>
        </p:txBody>
      </p:sp>
      <p:sp>
        <p:nvSpPr>
          <p:cNvPr id="6" name="object 2"/>
          <p:cNvSpPr txBox="1"/>
          <p:nvPr/>
        </p:nvSpPr>
        <p:spPr>
          <a:xfrm>
            <a:off x="215214" y="754117"/>
            <a:ext cx="4724400" cy="5265544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Adam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DiProfio;</a:t>
            </a:r>
            <a:r>
              <a:rPr sz="12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Academic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Affairs;</a:t>
            </a:r>
            <a:r>
              <a:rPr sz="1200" spc="-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VC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Academic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Affairs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Jillian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Kochan;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Academic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Affairs;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Qualcomm</a:t>
            </a:r>
            <a:r>
              <a:rPr sz="1200" spc="-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Institute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Lisa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Russon; Academic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Affairs;</a:t>
            </a:r>
            <a:r>
              <a:rPr sz="1200" spc="-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Engineering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Dean's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Office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Heather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Sears;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Academic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Affairs;</a:t>
            </a:r>
            <a:r>
              <a:rPr sz="12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Chemistry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BioChem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Wayne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Zhang;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Health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Sciences;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Controller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Office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Isabella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Bryant-Parkinson;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Health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Sciences;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Research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Service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Core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Andrina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Marshall;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Health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Sciences;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School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of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Pharmacy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Matthew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Vanderbilt;</a:t>
            </a:r>
            <a:r>
              <a:rPr sz="12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Health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Sciences;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SOM</a:t>
            </a:r>
            <a:r>
              <a:rPr sz="12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Dept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of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Medicine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Hanna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Choe;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Marine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Sciences;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Integrative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Oceanography</a:t>
            </a:r>
            <a:r>
              <a:rPr sz="12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Division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Andrei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Koudriavtsev; Marine Sciences;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CASPO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Kyle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Nakanishi;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Research;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Research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Affairs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Nirvana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Navarro;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Student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Affairs;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VC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Student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Affairs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Lawrence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Pineda;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UC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San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Diego Health;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Medical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Center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Michelle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101D39"/>
                </a:solidFill>
                <a:latin typeface="Calibri"/>
                <a:cs typeface="Calibri"/>
              </a:rPr>
              <a:t>York;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UC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San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Diego Health;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Medical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Center</a:t>
            </a:r>
            <a:endParaRPr sz="1200" dirty="0">
              <a:latin typeface="Calibri"/>
              <a:cs typeface="Calibri"/>
            </a:endParaRPr>
          </a:p>
          <a:p>
            <a:pPr marL="355600" marR="8255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William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Burnette;</a:t>
            </a:r>
            <a:r>
              <a:rPr sz="12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UC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San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Diego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Health;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Physician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Group/Population </a:t>
            </a:r>
            <a:r>
              <a:rPr sz="1200" spc="-3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Health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Kelly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30" dirty="0">
                <a:solidFill>
                  <a:srgbClr val="101D39"/>
                </a:solidFill>
                <a:latin typeface="Calibri"/>
                <a:cs typeface="Calibri"/>
              </a:rPr>
              <a:t>Todd;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Advancement;</a:t>
            </a:r>
            <a:r>
              <a:rPr sz="12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Development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VC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Operations</a:t>
            </a:r>
            <a:endParaRPr sz="12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Simona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Vieru;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Resource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Management</a:t>
            </a:r>
            <a:r>
              <a:rPr sz="12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&amp;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Planning;</a:t>
            </a:r>
            <a:r>
              <a:rPr sz="12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Services </a:t>
            </a:r>
            <a:r>
              <a:rPr sz="1200" spc="-30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Unit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4800600" y="838200"/>
            <a:ext cx="4191000" cy="4937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08305" indent="-342900">
              <a:lnSpc>
                <a:spcPct val="100000"/>
              </a:lnSpc>
              <a:spcBef>
                <a:spcPts val="1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Nickolaus Lekovish;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Chief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Officer;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Internal</a:t>
            </a:r>
            <a:r>
              <a:rPr sz="12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Controls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and </a:t>
            </a:r>
            <a:r>
              <a:rPr sz="1200" spc="-3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Accounting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Caitlin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Chu;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Chief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 Officer;</a:t>
            </a:r>
            <a:r>
              <a:rPr sz="1200" spc="-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CFO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Office</a:t>
            </a:r>
            <a:endParaRPr sz="1200" dirty="0">
              <a:latin typeface="Calibri"/>
              <a:cs typeface="Calibri"/>
            </a:endParaRPr>
          </a:p>
          <a:p>
            <a:pPr marL="355600" marR="327025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Gregory Buchanan;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Ethics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Compliance;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Audit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Management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&amp; </a:t>
            </a:r>
            <a:r>
              <a:rPr sz="1200" spc="-3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Advisory</a:t>
            </a:r>
            <a:r>
              <a:rPr sz="12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Services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Susselys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Virgil;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Chief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Officer;</a:t>
            </a:r>
            <a:r>
              <a:rPr sz="12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Business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&amp;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Services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Robert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Hannahs;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Chief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Officer;</a:t>
            </a:r>
            <a:r>
              <a:rPr sz="12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Campus</a:t>
            </a:r>
            <a:r>
              <a:rPr sz="12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Budget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Office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Kierstin</a:t>
            </a:r>
            <a:r>
              <a:rPr sz="1200" spc="-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Sykes; Advancement;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Foundation</a:t>
            </a:r>
            <a:endParaRPr sz="1200" dirty="0">
              <a:latin typeface="Calibri"/>
              <a:cs typeface="Calibri"/>
            </a:endParaRPr>
          </a:p>
          <a:p>
            <a:pPr marL="355600" marR="589915" indent="-342900">
              <a:lnSpc>
                <a:spcPct val="100000"/>
              </a:lnSpc>
              <a:spcBef>
                <a:spcPts val="79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Melissa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Navarro;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Chief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</a:t>
            </a:r>
            <a:r>
              <a:rPr sz="12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Officer;</a:t>
            </a:r>
            <a:r>
              <a:rPr sz="1200" spc="-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Internal</a:t>
            </a:r>
            <a:r>
              <a:rPr sz="12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Controls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and </a:t>
            </a:r>
            <a:r>
              <a:rPr sz="1200" spc="-30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Accounting</a:t>
            </a:r>
            <a:endParaRPr sz="1200" dirty="0">
              <a:latin typeface="Calibri"/>
              <a:cs typeface="Calibri"/>
            </a:endParaRPr>
          </a:p>
          <a:p>
            <a:pPr marL="355600" marR="338455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Nikki</a:t>
            </a:r>
            <a:r>
              <a:rPr sz="1200" spc="-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Giaquinta;</a:t>
            </a:r>
            <a:r>
              <a:rPr sz="12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Chief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 Officer;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Integrated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Procure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101D39"/>
                </a:solidFill>
                <a:latin typeface="Calibri"/>
                <a:cs typeface="Calibri"/>
              </a:rPr>
              <a:t>Pay </a:t>
            </a:r>
            <a:r>
              <a:rPr sz="1200" spc="-30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Services</a:t>
            </a:r>
            <a:endParaRPr sz="12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Marissa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Prough;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Chief Financial Officer; Office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of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Post Award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 </a:t>
            </a:r>
            <a:r>
              <a:rPr sz="1200" spc="-30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Services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Sylvia</a:t>
            </a:r>
            <a:r>
              <a:rPr sz="12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Jeung;</a:t>
            </a:r>
            <a:r>
              <a:rPr sz="12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Chief Financial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Officer;</a:t>
            </a:r>
            <a:r>
              <a:rPr sz="1200" spc="-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UCPath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Irene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Xavier;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Marine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Sciences;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Marine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Physical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Laboratory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Cheryl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Kaino;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IT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Services;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Information</a:t>
            </a:r>
            <a:r>
              <a:rPr sz="1200" spc="-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Services</a:t>
            </a:r>
            <a:endParaRPr sz="1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200" spc="-10" dirty="0">
                <a:solidFill>
                  <a:srgbClr val="101D39"/>
                </a:solidFill>
                <a:latin typeface="Calibri"/>
                <a:cs typeface="Calibri"/>
              </a:rPr>
              <a:t>Laura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Virgil;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Chief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Officer;</a:t>
            </a:r>
            <a:r>
              <a:rPr sz="12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Business</a:t>
            </a:r>
            <a:r>
              <a:rPr sz="12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&amp;</a:t>
            </a:r>
            <a:r>
              <a:rPr sz="12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101D39"/>
                </a:solidFill>
                <a:latin typeface="Calibri"/>
                <a:cs typeface="Calibri"/>
              </a:rPr>
              <a:t>Financial</a:t>
            </a:r>
            <a:r>
              <a:rPr sz="12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101D39"/>
                </a:solidFill>
                <a:latin typeface="Calibri"/>
                <a:cs typeface="Calibri"/>
              </a:rPr>
              <a:t>Services</a:t>
            </a:r>
            <a:endParaRPr sz="1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78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Adam DiProfio</a:t>
            </a:r>
          </a:p>
          <a:p>
            <a:pPr marL="109728" indent="0">
              <a:buNone/>
            </a:pPr>
            <a:r>
              <a:rPr lang="en-US" dirty="0" smtClean="0"/>
              <a:t>x22565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56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9600" y="457200"/>
            <a:ext cx="7696200" cy="921488"/>
          </a:xfrm>
          <a:prstGeom prst="rect">
            <a:avLst/>
          </a:prstGeom>
        </p:spPr>
        <p:txBody>
          <a:bodyPr vert="horz" rtlCol="0" anchor="ctr">
            <a:normAutofit fontScale="92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Faculty &amp; Researcher </a:t>
            </a:r>
            <a:r>
              <a:rPr lang="en-US" dirty="0" err="1" smtClean="0"/>
              <a:t>Panoama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252347" y="1347796"/>
            <a:ext cx="8410706" cy="370225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Link to 9/21/21 Fiscal Contacts Presentation:</a:t>
            </a:r>
          </a:p>
          <a:p>
            <a:pPr lvl="1"/>
            <a:r>
              <a:rPr lang="en-US" sz="2000" dirty="0" smtClean="0">
                <a:hlinkClick r:id="rId2"/>
              </a:rPr>
              <a:t>September Fiscal Contact Video Recording</a:t>
            </a:r>
            <a:endParaRPr lang="en-US" sz="2000" dirty="0" smtClean="0"/>
          </a:p>
          <a:p>
            <a:r>
              <a:rPr lang="en-US" sz="2400" dirty="0" smtClean="0"/>
              <a:t>Faculty and Research Panorama will released an enhanced payroll feature on September 17</a:t>
            </a:r>
            <a:r>
              <a:rPr lang="en-US" sz="2400" baseline="30000" dirty="0" smtClean="0"/>
              <a:t>th</a:t>
            </a:r>
            <a:endParaRPr lang="en-US" sz="2400" dirty="0" smtClean="0"/>
          </a:p>
          <a:p>
            <a:r>
              <a:rPr lang="en-US" sz="2400" dirty="0" smtClean="0"/>
              <a:t>Personnel </a:t>
            </a:r>
            <a:r>
              <a:rPr lang="en-US" sz="2400" dirty="0"/>
              <a:t>data will be provided in 2 sections: Project Payroll Details and Task Project Details</a:t>
            </a:r>
          </a:p>
          <a:p>
            <a:r>
              <a:rPr lang="en-US" sz="2400" dirty="0"/>
              <a:t>Sections will include payroll actuals associated with project / task personnel so user can view employee names associated with the personnel, benefits, and general liability </a:t>
            </a:r>
            <a:r>
              <a:rPr lang="en-US" sz="2400" dirty="0" smtClean="0"/>
              <a:t>expense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956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2497" y="228600"/>
            <a:ext cx="7696200" cy="92148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/>
              <a:t>Updates and Topics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E9B63BC2-9BC1-41EB-9AF6-B37C6263B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94" y="1066800"/>
            <a:ext cx="8472405" cy="5174512"/>
          </a:xfrm>
        </p:spPr>
        <p:txBody>
          <a:bodyPr>
            <a:normAutofit fontScale="85000" lnSpcReduction="20000"/>
          </a:bodyPr>
          <a:lstStyle/>
          <a:p>
            <a:pPr marL="342900" indent="-342900"/>
            <a:r>
              <a:rPr lang="en-US" sz="2400" b="1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IPPS Update to Cost Transfer Forms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Working to improve cost transfer process for AP in stages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Released a streamlined Cost Transfer Data Request form that removed some required fields and consolidated other fields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Now working on updating the AP Invoice Tab in the Exceptions Report to match the format of the Request form to make it easier to copy and paste results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Next, working on modifying the invoice workflow to ensure that </a:t>
            </a:r>
            <a:r>
              <a:rPr lang="en-US" sz="2400" dirty="0" err="1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FinU</a:t>
            </a:r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approvers approve the transfers before they post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  <a:hlinkClick r:id="rId2"/>
              </a:rPr>
              <a:t>KBA on process and form</a:t>
            </a: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/>
            <a:r>
              <a:rPr lang="en-US" sz="2400" b="1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Install the </a:t>
            </a:r>
            <a:r>
              <a:rPr lang="en-US" sz="2400" b="1" dirty="0" err="1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WalkMe</a:t>
            </a:r>
            <a:r>
              <a:rPr lang="en-US" sz="2400" b="1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Browser Extension</a:t>
            </a:r>
          </a:p>
          <a:p>
            <a:pPr marL="800100" lvl="1" indent="-342900"/>
            <a:r>
              <a:rPr lang="en-US" sz="2400" dirty="0" err="1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WalkMe</a:t>
            </a:r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an extension added to your browser that provides tips, walkthroughs, along with additional validations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Recently been enhanced to validate POETAF within Procurements – must be installed for it to work</a:t>
            </a:r>
          </a:p>
          <a:p>
            <a:pPr marL="342900" indent="-342900"/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10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9600" y="457200"/>
            <a:ext cx="7696200" cy="92148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Updates and Topics</a:t>
            </a:r>
            <a:endParaRPr lang="en-US" dirty="0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E9B63BC2-9BC1-41EB-9AF6-B37C6263B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848600" cy="4876800"/>
          </a:xfrm>
        </p:spPr>
        <p:txBody>
          <a:bodyPr>
            <a:normAutofit fontScale="85000" lnSpcReduction="20000"/>
          </a:bodyPr>
          <a:lstStyle/>
          <a:p>
            <a:pPr marL="342900" indent="-342900"/>
            <a:r>
              <a:rPr lang="en-US" sz="2800" b="1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Required AD Password change by September </a:t>
            </a:r>
            <a:r>
              <a:rPr lang="en-US" sz="2800" b="1" dirty="0" smtClean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29</a:t>
            </a:r>
            <a:r>
              <a:rPr lang="en-US" sz="2800" b="1" baseline="30000" dirty="0" smtClean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</a:t>
            </a:r>
            <a:r>
              <a:rPr lang="en-US" sz="2800" b="1" dirty="0" smtClean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depending on last name</a:t>
            </a:r>
            <a:endParaRPr lang="en-US" sz="2800" b="1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Requirement for password is increasing minimum character length from 7 to 12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Required for all UCSD </a:t>
            </a:r>
            <a:r>
              <a:rPr lang="en-US" sz="2400" dirty="0" smtClean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employees </a:t>
            </a: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Reset requirement is for AD only, not Business Systems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Instructions on how to change your password </a:t>
            </a:r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  <a:hlinkClick r:id="rId2"/>
              </a:rPr>
              <a:t>can be found here</a:t>
            </a: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/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/>
            <a:r>
              <a:rPr lang="en-US" sz="2800" b="1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Data Download From Tableau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Effective Friday, 9/17, Data Analytics Governance Committee (DAGC) has approved the recommendation to allow for data to be downloaded from Tableau (previously only able to with Cognos reports) </a:t>
            </a:r>
          </a:p>
          <a:p>
            <a:pPr marL="342900" indent="-342900"/>
            <a:endParaRPr lang="en-US" sz="185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60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9600" y="457200"/>
            <a:ext cx="7696200" cy="92148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Updates and Topics</a:t>
            </a: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E9B63BC2-9BC1-41EB-9AF6-B37C6263B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6" y="1378688"/>
            <a:ext cx="8340728" cy="4466460"/>
          </a:xfrm>
        </p:spPr>
        <p:txBody>
          <a:bodyPr>
            <a:normAutofit lnSpcReduction="10000"/>
          </a:bodyPr>
          <a:lstStyle/>
          <a:p>
            <a:pPr marL="342900" indent="-342900"/>
            <a:r>
              <a:rPr lang="en-US" sz="2800" b="1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NGN Rate Increase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rates effective for FY21:</a:t>
            </a:r>
          </a:p>
          <a:p>
            <a:pPr marL="800100" lvl="1" indent="-342900"/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457200" lvl="1" indent="0">
              <a:buNone/>
            </a:pP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457200" lvl="1" indent="0">
              <a:buNone/>
            </a:pP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endParaRPr lang="en-US" sz="225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For planning purposes, can budget a 3% general increase until the next 5 year agreement is finalized. </a:t>
            </a:r>
          </a:p>
          <a:p>
            <a:pPr marL="342900" indent="-342900"/>
            <a:endParaRPr lang="en-US" sz="185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6E0B0EA7-73C7-4CED-8F4B-B799CB1D3C86}"/>
              </a:ext>
            </a:extLst>
          </p:cNvPr>
          <p:cNvPicPr>
            <a:picLocks noChangeAspect="1" noChangeArrowheads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16125"/>
            <a:ext cx="4729055" cy="2391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386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9600" y="277118"/>
            <a:ext cx="7696200" cy="92148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Updates and Topics</a:t>
            </a:r>
            <a:endParaRPr lang="en-US" dirty="0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E9B63BC2-9BC1-41EB-9AF6-B37C6263B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220" y="1219201"/>
            <a:ext cx="7934960" cy="4876800"/>
          </a:xfrm>
        </p:spPr>
        <p:txBody>
          <a:bodyPr>
            <a:normAutofit fontScale="92500" lnSpcReduction="20000"/>
          </a:bodyPr>
          <a:lstStyle/>
          <a:p>
            <a:pPr marL="342900" indent="-342900"/>
            <a:r>
              <a:rPr lang="en-US" sz="2400" b="1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Fund Management Office Hours</a:t>
            </a: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  <a:hlinkClick r:id="rId2"/>
            </a:endParaRP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Designed to support anyone Fund Managers with questions about processes and reports</a:t>
            </a: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  <a:hlinkClick r:id="rId2"/>
            </a:endParaRPr>
          </a:p>
          <a:p>
            <a:pPr marL="800100" lvl="1" indent="-342900"/>
            <a:r>
              <a:rPr lang="en-US" sz="2400" dirty="0" smtClean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  <a:hlinkClick r:id="rId2"/>
              </a:rPr>
              <a:t>Zoom Link: Thursdays</a:t>
            </a:r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  <a:hlinkClick r:id="rId2"/>
              </a:rPr>
              <a:t>, 11-12pm</a:t>
            </a: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  <a:hlinkClick r:id="rId3"/>
              </a:rPr>
              <a:t>Previous Fund Management Office Hour Recordings</a:t>
            </a: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/>
            <a:endParaRPr lang="en-US" sz="2400" b="1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/>
            <a:r>
              <a:rPr lang="en-US" sz="2400" b="1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Oracle BI &amp; Financial Reporting Office Hours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Set up as a training session and Q&amp;A  - designed to support anyone who needs to run reports</a:t>
            </a:r>
          </a:p>
          <a:p>
            <a:pPr marL="800100" lvl="1" indent="-342900"/>
            <a:r>
              <a:rPr lang="en-US" sz="2400" dirty="0" smtClean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  <a:hlinkClick r:id="rId4"/>
              </a:rPr>
              <a:t>Zoom Link: Wednesdays</a:t>
            </a:r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  <a:hlinkClick r:id="rId4"/>
              </a:rPr>
              <a:t>, 1-2pm </a:t>
            </a: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  <a:hlinkClick r:id="rId5"/>
              </a:rPr>
              <a:t>Previous BI Office Hour Recordings</a:t>
            </a:r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/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/>
            <a:r>
              <a:rPr lang="en-US" sz="2400" b="1" dirty="0" smtClean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Topic </a:t>
            </a:r>
            <a:r>
              <a:rPr lang="en-US" sz="2400" b="1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Based Zoom UCPath Sessions </a:t>
            </a:r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Recordings and PPT now available</a:t>
            </a:r>
          </a:p>
          <a:p>
            <a:pPr marL="800100" lvl="1" indent="-342900"/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  <a:hlinkClick r:id="rId6"/>
              </a:rPr>
              <a:t>https://ucpath.ucsd.edu/training/review.html</a:t>
            </a:r>
            <a:r>
              <a:rPr lang="en-US" sz="2400" dirty="0">
                <a:solidFill>
                  <a:srgbClr val="333333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  <a:p>
            <a:pPr marL="342900" indent="-342900"/>
            <a:endParaRPr lang="en-US" sz="240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00100" lvl="1" indent="-342900"/>
            <a:endParaRPr lang="en-US" sz="1850" dirty="0">
              <a:solidFill>
                <a:srgbClr val="33333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12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533400" y="2286000"/>
            <a:ext cx="7696200" cy="921488"/>
          </a:xfrm>
          <a:prstGeom prst="rect">
            <a:avLst/>
          </a:prstGeom>
        </p:spPr>
        <p:txBody>
          <a:bodyPr vert="horz" rtlCol="0" anchor="ctr">
            <a:normAutofit fontScale="92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Data and Finance Committees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6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551882" y="285865"/>
            <a:ext cx="7696200" cy="92148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Operational Data Committee</a:t>
            </a:r>
            <a:endParaRPr lang="en-US" dirty="0"/>
          </a:p>
        </p:txBody>
      </p:sp>
      <p:sp>
        <p:nvSpPr>
          <p:cNvPr id="3" name="object 3"/>
          <p:cNvSpPr txBox="1"/>
          <p:nvPr/>
        </p:nvSpPr>
        <p:spPr>
          <a:xfrm>
            <a:off x="22021" y="1460924"/>
            <a:ext cx="5237489" cy="4650632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25"/>
              </a:spcBef>
              <a:buClr>
                <a:srgbClr val="006A9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Charged</a:t>
            </a:r>
            <a:r>
              <a:rPr sz="19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in</a:t>
            </a:r>
            <a:r>
              <a:rPr sz="19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November</a:t>
            </a:r>
            <a:r>
              <a:rPr sz="1900" spc="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2020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to</a:t>
            </a:r>
            <a:r>
              <a:rPr sz="19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accomplish:</a:t>
            </a:r>
            <a:endParaRPr sz="1900" dirty="0">
              <a:latin typeface="Calibri"/>
              <a:cs typeface="Calibri"/>
            </a:endParaRPr>
          </a:p>
          <a:p>
            <a:pPr marL="754380" marR="5080" lvl="1" indent="-285115">
              <a:lnSpc>
                <a:spcPts val="2050"/>
              </a:lnSpc>
              <a:spcBef>
                <a:spcPts val="490"/>
              </a:spcBef>
              <a:buClr>
                <a:srgbClr val="006A95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Help</a:t>
            </a:r>
            <a:r>
              <a:rPr sz="19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campus personnel</a:t>
            </a:r>
            <a:r>
              <a:rPr sz="19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transition</a:t>
            </a:r>
            <a:r>
              <a:rPr sz="19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into</a:t>
            </a:r>
            <a:r>
              <a:rPr sz="19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a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 new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 model</a:t>
            </a:r>
            <a:r>
              <a:rPr sz="19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of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analytics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reporting</a:t>
            </a:r>
            <a:r>
              <a:rPr sz="1900" spc="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that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focuses on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common 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data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models</a:t>
            </a:r>
            <a:r>
              <a:rPr sz="19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across</a:t>
            </a:r>
            <a:r>
              <a:rPr sz="19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domains,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including 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student,</a:t>
            </a:r>
            <a:r>
              <a:rPr sz="1900" spc="7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research,</a:t>
            </a:r>
            <a:r>
              <a:rPr sz="1900" spc="5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employee,</a:t>
            </a:r>
            <a:r>
              <a:rPr sz="1900" spc="8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facilities,</a:t>
            </a:r>
            <a:r>
              <a:rPr sz="1900" spc="7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and 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others,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while</a:t>
            </a:r>
            <a:r>
              <a:rPr sz="1900" spc="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embracing</a:t>
            </a:r>
            <a:r>
              <a:rPr sz="19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the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help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9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support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from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 the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distributed</a:t>
            </a:r>
            <a:r>
              <a:rPr sz="1900" spc="3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community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of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those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who</a:t>
            </a:r>
            <a:r>
              <a:rPr sz="19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use </a:t>
            </a:r>
            <a:r>
              <a:rPr sz="1900" spc="-4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data.</a:t>
            </a:r>
            <a:endParaRPr sz="19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Clr>
                <a:srgbClr val="006A95"/>
              </a:buClr>
              <a:buFont typeface="Arial"/>
              <a:buChar char="•"/>
            </a:pPr>
            <a:endParaRPr sz="2400" dirty="0">
              <a:latin typeface="Calibri"/>
              <a:cs typeface="Calibri"/>
            </a:endParaRPr>
          </a:p>
          <a:p>
            <a:pPr marL="754380" marR="207010" lvl="1" indent="-285115" algn="just">
              <a:lnSpc>
                <a:spcPts val="2050"/>
              </a:lnSpc>
              <a:buClr>
                <a:srgbClr val="006A95"/>
              </a:buClr>
              <a:buFont typeface="Arial"/>
              <a:buChar char="•"/>
              <a:tabLst>
                <a:tab pos="755015" algn="l"/>
              </a:tabLst>
            </a:pP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Coordinate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with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distributed 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organizational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units </a:t>
            </a:r>
            <a:r>
              <a:rPr sz="1900" spc="-4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to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share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analytic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workbooks, tools, approaches,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processes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best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practices</a:t>
            </a:r>
            <a:endParaRPr sz="19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006A95"/>
              </a:buClr>
              <a:buFont typeface="Arial"/>
              <a:buChar char="•"/>
            </a:pPr>
            <a:endParaRPr sz="2400" dirty="0">
              <a:latin typeface="Calibri"/>
              <a:cs typeface="Calibri"/>
            </a:endParaRPr>
          </a:p>
          <a:p>
            <a:pPr marL="754380" marR="126364" lvl="1" indent="-285115">
              <a:lnSpc>
                <a:spcPts val="2050"/>
              </a:lnSpc>
              <a:buClr>
                <a:srgbClr val="006A95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Assist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the</a:t>
            </a:r>
            <a:r>
              <a:rPr sz="19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community</a:t>
            </a:r>
            <a:r>
              <a:rPr sz="1900" spc="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the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DAGC</a:t>
            </a:r>
            <a:r>
              <a:rPr sz="19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with </a:t>
            </a:r>
            <a:r>
              <a:rPr sz="190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prioritizing</a:t>
            </a:r>
            <a:r>
              <a:rPr sz="1900" spc="6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enterprise-wide</a:t>
            </a:r>
            <a:r>
              <a:rPr sz="1900" spc="6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464648"/>
                </a:solidFill>
                <a:latin typeface="Calibri"/>
                <a:cs typeface="Calibri"/>
              </a:rPr>
              <a:t>analytic</a:t>
            </a:r>
            <a:r>
              <a:rPr sz="19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projects</a:t>
            </a:r>
            <a:r>
              <a:rPr sz="1900" spc="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64648"/>
                </a:solidFill>
                <a:latin typeface="Calibri"/>
                <a:cs typeface="Calibri"/>
              </a:rPr>
              <a:t>and </a:t>
            </a:r>
            <a:r>
              <a:rPr sz="1900" spc="-4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464648"/>
                </a:solidFill>
                <a:latin typeface="Calibri"/>
                <a:cs typeface="Calibri"/>
              </a:rPr>
              <a:t>investments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67200" y="1163995"/>
            <a:ext cx="1211923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464648"/>
                </a:solidFill>
                <a:latin typeface="Calibri"/>
                <a:cs typeface="Calibri"/>
              </a:rPr>
              <a:t>Me</a:t>
            </a:r>
            <a:r>
              <a:rPr sz="1400" spc="-10" dirty="0">
                <a:solidFill>
                  <a:srgbClr val="464648"/>
                </a:solidFill>
                <a:latin typeface="Calibri"/>
                <a:cs typeface="Calibri"/>
              </a:rPr>
              <a:t>mb</a:t>
            </a:r>
            <a:r>
              <a:rPr sz="1400" spc="-5" dirty="0">
                <a:solidFill>
                  <a:srgbClr val="464648"/>
                </a:solidFill>
                <a:latin typeface="Calibri"/>
                <a:cs typeface="Calibri"/>
              </a:rPr>
              <a:t>e</a:t>
            </a:r>
            <a:r>
              <a:rPr sz="1400" spc="-25" dirty="0">
                <a:solidFill>
                  <a:srgbClr val="464648"/>
                </a:solidFill>
                <a:latin typeface="Calibri"/>
                <a:cs typeface="Calibri"/>
              </a:rPr>
              <a:t>r</a:t>
            </a:r>
            <a:r>
              <a:rPr sz="1400" dirty="0">
                <a:solidFill>
                  <a:srgbClr val="464648"/>
                </a:solidFill>
                <a:latin typeface="Calibri"/>
                <a:cs typeface="Calibri"/>
              </a:rPr>
              <a:t>s</a:t>
            </a:r>
            <a:r>
              <a:rPr sz="1400" spc="-10" dirty="0">
                <a:solidFill>
                  <a:srgbClr val="464648"/>
                </a:solidFill>
                <a:latin typeface="Calibri"/>
                <a:cs typeface="Calibri"/>
              </a:rPr>
              <a:t>h</a:t>
            </a:r>
            <a:r>
              <a:rPr sz="1400" dirty="0">
                <a:solidFill>
                  <a:srgbClr val="464648"/>
                </a:solidFill>
                <a:latin typeface="Calibri"/>
                <a:cs typeface="Calibri"/>
              </a:rPr>
              <a:t>ip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5361585" y="1206042"/>
            <a:ext cx="43351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5" dirty="0" smtClean="0">
                <a:solidFill>
                  <a:srgbClr val="464648"/>
                </a:solidFill>
                <a:latin typeface="Calibri"/>
                <a:cs typeface="Calibri"/>
              </a:rPr>
              <a:t>Academic Affairs</a:t>
            </a:r>
            <a:r>
              <a:rPr sz="1200" dirty="0" smtClean="0">
                <a:solidFill>
                  <a:srgbClr val="464648"/>
                </a:solidFill>
                <a:latin typeface="Calibri"/>
                <a:cs typeface="Calibri"/>
              </a:rPr>
              <a:t>-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Marie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Carter-Dubois</a:t>
            </a:r>
            <a:r>
              <a:rPr sz="1200" spc="-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Co-Chair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5282093" y="1535251"/>
            <a:ext cx="3655890" cy="60704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8"/>
          <p:cNvSpPr txBox="1"/>
          <p:nvPr/>
        </p:nvSpPr>
        <p:spPr>
          <a:xfrm>
            <a:off x="5395524" y="1492337"/>
            <a:ext cx="255552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Academic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Affairs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Asst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Dean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Tana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30" dirty="0">
                <a:solidFill>
                  <a:srgbClr val="464648"/>
                </a:solidFill>
                <a:latin typeface="Calibri"/>
                <a:cs typeface="Calibri"/>
              </a:rPr>
              <a:t>Troke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9"/>
          <p:cNvSpPr/>
          <p:nvPr/>
        </p:nvSpPr>
        <p:spPr>
          <a:xfrm>
            <a:off x="5282093" y="1816641"/>
            <a:ext cx="3655890" cy="85639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0"/>
          <p:cNvSpPr txBox="1"/>
          <p:nvPr/>
        </p:nvSpPr>
        <p:spPr>
          <a:xfrm>
            <a:off x="5395525" y="1797637"/>
            <a:ext cx="28296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Academic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Affairs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Asst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Dean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Alma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Palazzolo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2" name="object 11"/>
          <p:cNvSpPr/>
          <p:nvPr/>
        </p:nvSpPr>
        <p:spPr>
          <a:xfrm>
            <a:off x="5282093" y="2135905"/>
            <a:ext cx="3655890" cy="71176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 txBox="1"/>
          <p:nvPr/>
        </p:nvSpPr>
        <p:spPr>
          <a:xfrm>
            <a:off x="5395524" y="2102936"/>
            <a:ext cx="25038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Education</a:t>
            </a:r>
            <a:r>
              <a:rPr sz="1200" spc="-3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&amp;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Innovation</a:t>
            </a:r>
            <a:r>
              <a:rPr sz="1200" spc="-3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Carlos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Jensen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3"/>
          <p:cNvSpPr/>
          <p:nvPr/>
        </p:nvSpPr>
        <p:spPr>
          <a:xfrm>
            <a:off x="5282093" y="2466161"/>
            <a:ext cx="3655890" cy="45719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4"/>
          <p:cNvSpPr txBox="1"/>
          <p:nvPr/>
        </p:nvSpPr>
        <p:spPr>
          <a:xfrm>
            <a:off x="5395526" y="2408237"/>
            <a:ext cx="175013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EVC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Office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Ahren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Crickard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5"/>
          <p:cNvSpPr/>
          <p:nvPr/>
        </p:nvSpPr>
        <p:spPr>
          <a:xfrm>
            <a:off x="5282093" y="2747028"/>
            <a:ext cx="3655890" cy="71176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6"/>
          <p:cNvSpPr txBox="1"/>
          <p:nvPr/>
        </p:nvSpPr>
        <p:spPr>
          <a:xfrm>
            <a:off x="5395524" y="2713537"/>
            <a:ext cx="227288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Marine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Sciences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Patrick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Callaghan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7"/>
          <p:cNvSpPr/>
          <p:nvPr/>
        </p:nvSpPr>
        <p:spPr>
          <a:xfrm>
            <a:off x="5282093" y="3077284"/>
            <a:ext cx="3655890" cy="45719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8"/>
          <p:cNvSpPr txBox="1"/>
          <p:nvPr/>
        </p:nvSpPr>
        <p:spPr>
          <a:xfrm>
            <a:off x="5395524" y="3018836"/>
            <a:ext cx="213745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Health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Sciences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Agnes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Flanagan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20" name="object 19"/>
          <p:cNvSpPr/>
          <p:nvPr/>
        </p:nvSpPr>
        <p:spPr>
          <a:xfrm>
            <a:off x="5282093" y="3382083"/>
            <a:ext cx="3655890" cy="45720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0"/>
          <p:cNvSpPr txBox="1"/>
          <p:nvPr/>
        </p:nvSpPr>
        <p:spPr>
          <a:xfrm>
            <a:off x="5395525" y="3324137"/>
            <a:ext cx="1899306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Student</a:t>
            </a:r>
            <a:r>
              <a:rPr sz="1200" spc="-5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Affairs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John</a:t>
            </a:r>
            <a:r>
              <a:rPr sz="1200" spc="-3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Hughes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1"/>
          <p:cNvSpPr/>
          <p:nvPr/>
        </p:nvSpPr>
        <p:spPr>
          <a:xfrm>
            <a:off x="5282093" y="3628364"/>
            <a:ext cx="3655890" cy="105763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2"/>
          <p:cNvSpPr txBox="1"/>
          <p:nvPr/>
        </p:nvSpPr>
        <p:spPr>
          <a:xfrm>
            <a:off x="5395524" y="3629436"/>
            <a:ext cx="2586931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Equity,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Diversity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&amp;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 Inclusion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Frank Silva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3"/>
          <p:cNvSpPr/>
          <p:nvPr/>
        </p:nvSpPr>
        <p:spPr>
          <a:xfrm>
            <a:off x="5282093" y="3941618"/>
            <a:ext cx="3655890" cy="97309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4"/>
          <p:cNvSpPr txBox="1"/>
          <p:nvPr/>
        </p:nvSpPr>
        <p:spPr>
          <a:xfrm>
            <a:off x="5395523" y="3934736"/>
            <a:ext cx="226045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Campus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Budget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Office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Sylvia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Lepe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6" name="object 25"/>
          <p:cNvSpPr/>
          <p:nvPr/>
        </p:nvSpPr>
        <p:spPr>
          <a:xfrm>
            <a:off x="5282093" y="4273624"/>
            <a:ext cx="3655890" cy="70104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6"/>
          <p:cNvSpPr txBox="1"/>
          <p:nvPr/>
        </p:nvSpPr>
        <p:spPr>
          <a:xfrm>
            <a:off x="5395523" y="4240038"/>
            <a:ext cx="28525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Human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Capital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Management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Pearl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Trinidad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8" name="object 27"/>
          <p:cNvSpPr/>
          <p:nvPr/>
        </p:nvSpPr>
        <p:spPr>
          <a:xfrm>
            <a:off x="5282093" y="4604332"/>
            <a:ext cx="3655890" cy="45719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8"/>
          <p:cNvSpPr txBox="1"/>
          <p:nvPr/>
        </p:nvSpPr>
        <p:spPr>
          <a:xfrm>
            <a:off x="5395523" y="4545337"/>
            <a:ext cx="2979486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Business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&amp;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Financial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Services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Arlynn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Renslow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0" name="object 29"/>
          <p:cNvSpPr/>
          <p:nvPr/>
        </p:nvSpPr>
        <p:spPr>
          <a:xfrm>
            <a:off x="5282093" y="4883676"/>
            <a:ext cx="3655890" cy="71176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0"/>
          <p:cNvSpPr txBox="1"/>
          <p:nvPr/>
        </p:nvSpPr>
        <p:spPr>
          <a:xfrm>
            <a:off x="5395525" y="4850637"/>
            <a:ext cx="248748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Enrollment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Management</a:t>
            </a:r>
            <a:r>
              <a:rPr sz="1200" spc="-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Cindy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Lyons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2" name="object 31"/>
          <p:cNvSpPr/>
          <p:nvPr/>
        </p:nvSpPr>
        <p:spPr>
          <a:xfrm>
            <a:off x="5282093" y="5188478"/>
            <a:ext cx="3655890" cy="71174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2"/>
          <p:cNvSpPr txBox="1"/>
          <p:nvPr/>
        </p:nvSpPr>
        <p:spPr>
          <a:xfrm>
            <a:off x="5395524" y="5155938"/>
            <a:ext cx="168929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ITS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Brett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Pollak,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Co-Chair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4" name="object 33"/>
          <p:cNvSpPr/>
          <p:nvPr/>
        </p:nvSpPr>
        <p:spPr>
          <a:xfrm>
            <a:off x="5282093" y="5493279"/>
            <a:ext cx="3655890" cy="72698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4"/>
          <p:cNvSpPr txBox="1"/>
          <p:nvPr/>
        </p:nvSpPr>
        <p:spPr>
          <a:xfrm>
            <a:off x="5395527" y="5554143"/>
            <a:ext cx="1046156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ITS</a:t>
            </a:r>
            <a:r>
              <a:rPr sz="1200" spc="-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Kevin</a:t>
            </a:r>
            <a:r>
              <a:rPr sz="1200" spc="-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Chou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6" name="object 35"/>
          <p:cNvSpPr/>
          <p:nvPr/>
        </p:nvSpPr>
        <p:spPr>
          <a:xfrm>
            <a:off x="5282093" y="5785223"/>
            <a:ext cx="3655890" cy="85554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6"/>
          <p:cNvSpPr txBox="1"/>
          <p:nvPr/>
        </p:nvSpPr>
        <p:spPr>
          <a:xfrm>
            <a:off x="5395525" y="5766537"/>
            <a:ext cx="24377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ITS,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Business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Intelligence</a:t>
            </a:r>
            <a:r>
              <a:rPr sz="1200" spc="-1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Judy</a:t>
            </a:r>
            <a:r>
              <a:rPr sz="1200" spc="-2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White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8" name="object 37"/>
          <p:cNvSpPr/>
          <p:nvPr/>
        </p:nvSpPr>
        <p:spPr>
          <a:xfrm>
            <a:off x="5282093" y="6078719"/>
            <a:ext cx="3655890" cy="96857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8"/>
          <p:cNvSpPr txBox="1"/>
          <p:nvPr/>
        </p:nvSpPr>
        <p:spPr>
          <a:xfrm>
            <a:off x="5395523" y="6071838"/>
            <a:ext cx="2550292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Institutional</a:t>
            </a:r>
            <a:r>
              <a:rPr sz="1200" spc="-5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Research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Christine</a:t>
            </a:r>
            <a:r>
              <a:rPr sz="1200" spc="-2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Hurley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0" name="object 39"/>
          <p:cNvSpPr/>
          <p:nvPr/>
        </p:nvSpPr>
        <p:spPr>
          <a:xfrm>
            <a:off x="5282093" y="6356695"/>
            <a:ext cx="3655890" cy="123682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0"/>
          <p:cNvSpPr txBox="1"/>
          <p:nvPr/>
        </p:nvSpPr>
        <p:spPr>
          <a:xfrm>
            <a:off x="5395524" y="6377136"/>
            <a:ext cx="284601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Office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of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 Contracts</a:t>
            </a:r>
            <a:r>
              <a:rPr sz="1200" spc="-3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and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Grants </a:t>
            </a:r>
            <a:r>
              <a:rPr sz="1200" dirty="0">
                <a:solidFill>
                  <a:srgbClr val="464648"/>
                </a:solidFill>
                <a:latin typeface="Calibri"/>
                <a:cs typeface="Calibri"/>
              </a:rPr>
              <a:t>-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464648"/>
                </a:solidFill>
                <a:latin typeface="Calibri"/>
                <a:cs typeface="Calibri"/>
              </a:rPr>
              <a:t>Nicole</a:t>
            </a:r>
            <a:r>
              <a:rPr sz="1200" spc="-10" dirty="0">
                <a:solidFill>
                  <a:srgbClr val="464648"/>
                </a:solidFill>
                <a:latin typeface="Calibri"/>
                <a:cs typeface="Calibri"/>
              </a:rPr>
              <a:t> Joyce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2" name="object 41"/>
          <p:cNvSpPr/>
          <p:nvPr/>
        </p:nvSpPr>
        <p:spPr>
          <a:xfrm flipV="1">
            <a:off x="5282093" y="6567743"/>
            <a:ext cx="3655890" cy="171893"/>
          </a:xfrm>
          <a:custGeom>
            <a:avLst/>
            <a:gdLst/>
            <a:ahLst/>
            <a:cxnLst/>
            <a:rect l="l" t="t" r="r" b="b"/>
            <a:pathLst>
              <a:path w="4361815">
                <a:moveTo>
                  <a:pt x="0" y="0"/>
                </a:moveTo>
                <a:lnTo>
                  <a:pt x="4361688" y="0"/>
                </a:lnTo>
              </a:path>
            </a:pathLst>
          </a:custGeom>
          <a:ln w="25908">
            <a:solidFill>
              <a:srgbClr val="BBC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043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51882" y="285865"/>
            <a:ext cx="7696200" cy="92148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Operational Data Committee</a:t>
            </a:r>
            <a:endParaRPr lang="en-US" dirty="0"/>
          </a:p>
        </p:txBody>
      </p:sp>
      <p:sp>
        <p:nvSpPr>
          <p:cNvPr id="7" name="object 2"/>
          <p:cNvSpPr txBox="1"/>
          <p:nvPr/>
        </p:nvSpPr>
        <p:spPr>
          <a:xfrm>
            <a:off x="291789" y="911508"/>
            <a:ext cx="8395012" cy="5283113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Cadence:</a:t>
            </a:r>
            <a:r>
              <a:rPr sz="19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meet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every</a:t>
            </a:r>
            <a:r>
              <a:rPr sz="19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other</a:t>
            </a:r>
            <a:r>
              <a:rPr sz="19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week</a:t>
            </a:r>
            <a:endParaRPr sz="19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900" spc="-45" dirty="0">
                <a:solidFill>
                  <a:srgbClr val="101D39"/>
                </a:solidFill>
                <a:latin typeface="Calibri"/>
                <a:cs typeface="Calibri"/>
              </a:rPr>
              <a:t>Total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of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13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meetings</a:t>
            </a:r>
            <a:r>
              <a:rPr sz="19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so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far</a:t>
            </a:r>
            <a:endParaRPr sz="1900" dirty="0">
              <a:latin typeface="Calibri"/>
              <a:cs typeface="Calibri"/>
            </a:endParaRPr>
          </a:p>
          <a:p>
            <a:pPr marL="354965" marR="237490" indent="-342900">
              <a:lnSpc>
                <a:spcPct val="70000"/>
              </a:lnSpc>
              <a:spcBef>
                <a:spcPts val="1405"/>
              </a:spcBef>
              <a:buClr>
                <a:srgbClr val="007CB9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In half</a:t>
            </a:r>
            <a:r>
              <a:rPr sz="19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101D39"/>
                </a:solidFill>
                <a:latin typeface="Calibri"/>
                <a:cs typeface="Calibri"/>
              </a:rPr>
              <a:t>day</a:t>
            </a:r>
            <a:r>
              <a:rPr sz="19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retreat,</a:t>
            </a:r>
            <a:r>
              <a:rPr sz="19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acknowledged</a:t>
            </a:r>
            <a:r>
              <a:rPr sz="1900" spc="4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the</a:t>
            </a:r>
            <a:r>
              <a:rPr sz="19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following</a:t>
            </a:r>
            <a:r>
              <a:rPr sz="1900" spc="4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areas</a:t>
            </a:r>
            <a:r>
              <a:rPr sz="19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of</a:t>
            </a:r>
            <a:r>
              <a:rPr sz="19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focus</a:t>
            </a:r>
            <a:r>
              <a:rPr sz="19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with</a:t>
            </a:r>
            <a:r>
              <a:rPr sz="19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dedicated</a:t>
            </a:r>
            <a:r>
              <a:rPr sz="1900" spc="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work</a:t>
            </a:r>
            <a:r>
              <a:rPr sz="19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groups;</a:t>
            </a:r>
            <a:r>
              <a:rPr sz="1900" spc="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each</a:t>
            </a:r>
            <a:r>
              <a:rPr sz="19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900" spc="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producing </a:t>
            </a:r>
            <a:r>
              <a:rPr sz="1900" spc="-4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final</a:t>
            </a:r>
            <a:r>
              <a:rPr sz="19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deliverables</a:t>
            </a:r>
            <a:r>
              <a:rPr sz="1900" spc="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no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later</a:t>
            </a:r>
            <a:r>
              <a:rPr sz="19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than</a:t>
            </a:r>
            <a:r>
              <a:rPr sz="19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February</a:t>
            </a:r>
            <a:r>
              <a:rPr sz="19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2022.</a:t>
            </a:r>
            <a:endParaRPr sz="1900" dirty="0">
              <a:latin typeface="Calibri"/>
              <a:cs typeface="Calibri"/>
            </a:endParaRPr>
          </a:p>
          <a:p>
            <a:pPr marL="754380" lvl="1" indent="-285115">
              <a:lnSpc>
                <a:spcPct val="100000"/>
              </a:lnSpc>
              <a:spcBef>
                <a:spcPts val="72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Data</a:t>
            </a:r>
            <a:r>
              <a:rPr sz="19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Committee</a:t>
            </a:r>
            <a:r>
              <a:rPr sz="19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9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25" dirty="0">
                <a:solidFill>
                  <a:srgbClr val="101D39"/>
                </a:solidFill>
                <a:latin typeface="Calibri"/>
                <a:cs typeface="Calibri"/>
              </a:rPr>
              <a:t>Work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Group</a:t>
            </a:r>
            <a:r>
              <a:rPr sz="1900" spc="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Alignment</a:t>
            </a:r>
            <a:endParaRPr sz="1900" dirty="0">
              <a:latin typeface="Calibri"/>
              <a:cs typeface="Calibri"/>
            </a:endParaRPr>
          </a:p>
          <a:p>
            <a:pPr marL="1155700" marR="108585" lvl="2" indent="-228600">
              <a:lnSpc>
                <a:spcPct val="70000"/>
              </a:lnSpc>
              <a:spcBef>
                <a:spcPts val="1400"/>
              </a:spcBef>
              <a:buClr>
                <a:srgbClr val="007CB9"/>
              </a:buClr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Inventory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all existing </a:t>
            </a: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data committees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and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recommend </a:t>
            </a:r>
            <a:r>
              <a:rPr sz="1700" spc="-15" dirty="0">
                <a:solidFill>
                  <a:srgbClr val="101D39"/>
                </a:solidFill>
                <a:latin typeface="Calibri"/>
                <a:cs typeface="Calibri"/>
              </a:rPr>
              <a:t>any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revisions including charge, membership,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and connection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to </a:t>
            </a:r>
            <a:r>
              <a:rPr sz="1700" spc="-37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other</a:t>
            </a:r>
            <a:r>
              <a:rPr sz="17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governance</a:t>
            </a:r>
            <a:r>
              <a:rPr sz="1700" spc="-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channels</a:t>
            </a:r>
            <a:endParaRPr sz="1700" dirty="0">
              <a:latin typeface="Calibri"/>
              <a:cs typeface="Calibri"/>
            </a:endParaRPr>
          </a:p>
          <a:p>
            <a:pPr marL="754380" lvl="1" indent="-285115">
              <a:lnSpc>
                <a:spcPct val="100000"/>
              </a:lnSpc>
              <a:spcBef>
                <a:spcPts val="71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900" spc="-15" dirty="0">
                <a:solidFill>
                  <a:srgbClr val="101D39"/>
                </a:solidFill>
                <a:latin typeface="Calibri"/>
                <a:cs typeface="Calibri"/>
              </a:rPr>
              <a:t>Data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Access</a:t>
            </a:r>
            <a:r>
              <a:rPr sz="1900" spc="-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Provisioning</a:t>
            </a:r>
            <a:endParaRPr sz="1900" dirty="0">
              <a:latin typeface="Calibri"/>
              <a:cs typeface="Calibri"/>
            </a:endParaRPr>
          </a:p>
          <a:p>
            <a:pPr marL="1155700" marR="328930" lvl="2" indent="-228600">
              <a:lnSpc>
                <a:spcPct val="70000"/>
              </a:lnSpc>
              <a:spcBef>
                <a:spcPts val="1400"/>
              </a:spcBef>
              <a:buClr>
                <a:srgbClr val="007CB9"/>
              </a:buClr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Inventory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current </a:t>
            </a:r>
            <a:r>
              <a:rPr sz="1700" spc="-15" dirty="0">
                <a:solidFill>
                  <a:srgbClr val="101D39"/>
                </a:solidFill>
                <a:latin typeface="Calibri"/>
                <a:cs typeface="Calibri"/>
              </a:rPr>
              <a:t>state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across </a:t>
            </a: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data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domains,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identify what's working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well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and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painpoints, determine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ideal </a:t>
            </a:r>
            <a:r>
              <a:rPr sz="1700" spc="-15" dirty="0">
                <a:solidFill>
                  <a:srgbClr val="101D39"/>
                </a:solidFill>
                <a:latin typeface="Calibri"/>
                <a:cs typeface="Calibri"/>
              </a:rPr>
              <a:t>state </a:t>
            </a:r>
            <a:r>
              <a:rPr sz="1700" spc="5" dirty="0">
                <a:solidFill>
                  <a:srgbClr val="101D39"/>
                </a:solidFill>
                <a:latin typeface="Calibri"/>
                <a:cs typeface="Calibri"/>
              </a:rPr>
              <a:t>with </a:t>
            </a:r>
            <a:r>
              <a:rPr sz="1700" spc="-37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consistency</a:t>
            </a:r>
            <a:r>
              <a:rPr sz="1700" spc="-2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across</a:t>
            </a:r>
            <a:r>
              <a:rPr sz="1700" spc="-3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data</a:t>
            </a:r>
            <a:r>
              <a:rPr sz="1700" spc="-1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domains</a:t>
            </a:r>
            <a:endParaRPr sz="1700" dirty="0">
              <a:latin typeface="Calibri"/>
              <a:cs typeface="Calibri"/>
            </a:endParaRPr>
          </a:p>
          <a:p>
            <a:pPr marL="754380" lvl="1" indent="-285115">
              <a:lnSpc>
                <a:spcPct val="100000"/>
              </a:lnSpc>
              <a:spcBef>
                <a:spcPts val="715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900" spc="-25" dirty="0">
                <a:solidFill>
                  <a:srgbClr val="101D39"/>
                </a:solidFill>
                <a:latin typeface="Calibri"/>
                <a:cs typeface="Calibri"/>
              </a:rPr>
              <a:t>Training</a:t>
            </a:r>
            <a:r>
              <a:rPr sz="1900" spc="1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and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 Best Practices</a:t>
            </a:r>
            <a:endParaRPr sz="1900" dirty="0">
              <a:latin typeface="Calibri"/>
              <a:cs typeface="Calibri"/>
            </a:endParaRPr>
          </a:p>
          <a:p>
            <a:pPr marL="1155700" marR="5080" lvl="2" indent="-228600">
              <a:lnSpc>
                <a:spcPct val="70000"/>
              </a:lnSpc>
              <a:spcBef>
                <a:spcPts val="1410"/>
              </a:spcBef>
              <a:buClr>
                <a:srgbClr val="007CB9"/>
              </a:buClr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Identify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training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needs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(tools, </a:t>
            </a: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training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on </a:t>
            </a: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data, etc.),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identify roles, determine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modalities and </a:t>
            </a:r>
            <a:r>
              <a:rPr sz="1700" spc="-15" dirty="0">
                <a:solidFill>
                  <a:srgbClr val="101D39"/>
                </a:solidFill>
                <a:latin typeface="Calibri"/>
                <a:cs typeface="Calibri"/>
              </a:rPr>
              <a:t>frequency,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identify models </a:t>
            </a:r>
            <a:r>
              <a:rPr sz="1700" spc="-37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to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30" dirty="0">
                <a:solidFill>
                  <a:srgbClr val="101D39"/>
                </a:solidFill>
                <a:latin typeface="Calibri"/>
                <a:cs typeface="Calibri"/>
              </a:rPr>
              <a:t>follow,</a:t>
            </a:r>
            <a:r>
              <a:rPr sz="1700" spc="-2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leverage</a:t>
            </a:r>
            <a:r>
              <a:rPr sz="1700" spc="-4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101D39"/>
                </a:solidFill>
                <a:latin typeface="Calibri"/>
                <a:cs typeface="Calibri"/>
              </a:rPr>
              <a:t>staff</a:t>
            </a:r>
            <a:r>
              <a:rPr sz="1700" spc="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education</a:t>
            </a:r>
            <a:endParaRPr sz="1700" dirty="0">
              <a:latin typeface="Calibri"/>
              <a:cs typeface="Calibri"/>
            </a:endParaRPr>
          </a:p>
          <a:p>
            <a:pPr marL="754380" lvl="1" indent="-285115">
              <a:lnSpc>
                <a:spcPct val="100000"/>
              </a:lnSpc>
              <a:spcBef>
                <a:spcPts val="710"/>
              </a:spcBef>
              <a:buClr>
                <a:srgbClr val="007CB9"/>
              </a:buClr>
              <a:buFont typeface="Arial"/>
              <a:buChar char="•"/>
              <a:tabLst>
                <a:tab pos="754380" algn="l"/>
                <a:tab pos="755015" algn="l"/>
              </a:tabLst>
            </a:pP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Change</a:t>
            </a:r>
            <a:r>
              <a:rPr sz="1900" spc="-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101D39"/>
                </a:solidFill>
                <a:latin typeface="Calibri"/>
                <a:cs typeface="Calibri"/>
              </a:rPr>
              <a:t>Management</a:t>
            </a:r>
            <a:endParaRPr sz="1900" dirty="0">
              <a:latin typeface="Calibri"/>
              <a:cs typeface="Calibri"/>
            </a:endParaRPr>
          </a:p>
          <a:p>
            <a:pPr marL="1155700" marR="58419" lvl="2" indent="-228600">
              <a:lnSpc>
                <a:spcPct val="70000"/>
              </a:lnSpc>
              <a:spcBef>
                <a:spcPts val="1400"/>
              </a:spcBef>
              <a:buClr>
                <a:srgbClr val="007CB9"/>
              </a:buClr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Determine campus </a:t>
            </a: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temperature </a:t>
            </a:r>
            <a:r>
              <a:rPr sz="1700" spc="-15" dirty="0">
                <a:solidFill>
                  <a:srgbClr val="101D39"/>
                </a:solidFill>
                <a:latin typeface="Calibri"/>
                <a:cs typeface="Calibri"/>
              </a:rPr>
              <a:t>for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new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model of analytics, </a:t>
            </a: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inventory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current channels,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align </a:t>
            </a:r>
            <a:r>
              <a:rPr sz="1700" spc="5" dirty="0">
                <a:solidFill>
                  <a:srgbClr val="101D39"/>
                </a:solidFill>
                <a:latin typeface="Calibri"/>
                <a:cs typeface="Calibri"/>
              </a:rPr>
              <a:t>with </a:t>
            </a:r>
            <a:r>
              <a:rPr sz="1700" spc="-10" dirty="0">
                <a:solidFill>
                  <a:srgbClr val="101D39"/>
                </a:solidFill>
                <a:latin typeface="Calibri"/>
                <a:cs typeface="Calibri"/>
              </a:rPr>
              <a:t>training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work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group, </a:t>
            </a:r>
            <a:r>
              <a:rPr sz="1700" spc="-37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recommend</a:t>
            </a:r>
            <a:r>
              <a:rPr sz="1700" spc="-30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a</a:t>
            </a:r>
            <a:r>
              <a:rPr sz="1700" spc="-5" dirty="0">
                <a:solidFill>
                  <a:srgbClr val="101D39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101D39"/>
                </a:solidFill>
                <a:latin typeface="Calibri"/>
                <a:cs typeface="Calibri"/>
              </a:rPr>
              <a:t>plan</a:t>
            </a:r>
            <a:endParaRPr sz="17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825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8123</TotalTime>
  <Words>1496</Words>
  <Application>Microsoft Office PowerPoint</Application>
  <PresentationFormat>On-screen Show (4:3)</PresentationFormat>
  <Paragraphs>177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Lucida Sans Unicode</vt:lpstr>
      <vt:lpstr>Roboto</vt:lpstr>
      <vt:lpstr>Verdana</vt:lpstr>
      <vt:lpstr>Wingdings 2</vt:lpstr>
      <vt:lpstr>Wingdings 3</vt:lpstr>
      <vt:lpstr>Concourse</vt:lpstr>
      <vt:lpstr>Academic Affairs OFC and ESR Updates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Affairs Fiscal Contacts Meeting</dc:title>
  <dc:creator>Kathy Farrelly</dc:creator>
  <cp:lastModifiedBy>Diprofio, Adam</cp:lastModifiedBy>
  <cp:revision>534</cp:revision>
  <dcterms:created xsi:type="dcterms:W3CDTF">2009-06-18T03:44:26Z</dcterms:created>
  <dcterms:modified xsi:type="dcterms:W3CDTF">2021-09-21T23:14:05Z</dcterms:modified>
</cp:coreProperties>
</file>